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9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5" d="100"/>
          <a:sy n="35" d="100"/>
        </p:scale>
        <p:origin x="67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6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</p:spPr>
        <p:txBody>
          <a:bodyPr anchor="ctr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图像"/>
          <p:cNvSpPr>
            <a:spLocks noGrp="1"/>
          </p:cNvSpPr>
          <p:nvPr>
            <p:ph type="pic" sz="quarter" idx="13"/>
          </p:nvPr>
        </p:nvSpPr>
        <p:spPr>
          <a:xfrm>
            <a:off x="12636500" y="7213600"/>
            <a:ext cx="10477500" cy="524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图像"/>
          <p:cNvSpPr>
            <a:spLocks noGrp="1"/>
          </p:cNvSpPr>
          <p:nvPr>
            <p:ph type="pic" sz="quarter" idx="14"/>
          </p:nvPr>
        </p:nvSpPr>
        <p:spPr>
          <a:xfrm>
            <a:off x="12636500" y="1524000"/>
            <a:ext cx="10477500" cy="524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图像"/>
          <p:cNvSpPr>
            <a:spLocks noGrp="1"/>
          </p:cNvSpPr>
          <p:nvPr>
            <p:ph type="pic" sz="half" idx="15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2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图像"/>
          <p:cNvSpPr>
            <a:spLocks noGrp="1"/>
          </p:cNvSpPr>
          <p:nvPr>
            <p:ph type="pic" sz="half" idx="13"/>
          </p:nvPr>
        </p:nvSpPr>
        <p:spPr>
          <a:xfrm>
            <a:off x="126365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图像"/>
          <p:cNvSpPr>
            <a:spLocks noGrp="1"/>
          </p:cNvSpPr>
          <p:nvPr>
            <p:ph type="pic" sz="half" idx="14"/>
          </p:nvPr>
        </p:nvSpPr>
        <p:spPr>
          <a:xfrm>
            <a:off x="1270000" y="1524000"/>
            <a:ext cx="10477500" cy="109347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”"/>
          <p:cNvSpPr txBox="1">
            <a:spLocks noGrp="1"/>
          </p:cNvSpPr>
          <p:nvPr>
            <p:ph type="body" sz="quarter" idx="13"/>
          </p:nvPr>
        </p:nvSpPr>
        <p:spPr>
          <a:xfrm>
            <a:off x="11470640" y="99314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14"/>
          </p:nvPr>
        </p:nvSpPr>
        <p:spPr>
          <a:xfrm>
            <a:off x="11470640" y="2514600"/>
            <a:ext cx="1444779" cy="2705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5" name="— 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i="1" spc="76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6" name="在此键入引文。"/>
          <p:cNvSpPr txBox="1">
            <a:spLocks noGrp="1"/>
          </p:cNvSpPr>
          <p:nvPr>
            <p:ph type="body" sz="quarter" idx="16"/>
          </p:nvPr>
        </p:nvSpPr>
        <p:spPr>
          <a:xfrm>
            <a:off x="1257300" y="7404099"/>
            <a:ext cx="21869400" cy="15621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500"/>
              </a:spcBef>
              <a:buClrTx/>
              <a:buSzTx/>
              <a:buNone/>
              <a:defRPr sz="8200" cap="all" spc="656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800100" y="3987800"/>
            <a:ext cx="22771100" cy="89916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9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像"/>
          <p:cNvSpPr>
            <a:spLocks noGrp="1"/>
          </p:cNvSpPr>
          <p:nvPr>
            <p:ph type="pic" idx="13"/>
          </p:nvPr>
        </p:nvSpPr>
        <p:spPr>
          <a:xfrm>
            <a:off x="1244600" y="3251200"/>
            <a:ext cx="21869400" cy="92075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图像"/>
          <p:cNvSpPr>
            <a:spLocks noGrp="1"/>
          </p:cNvSpPr>
          <p:nvPr>
            <p:ph type="pic" idx="13"/>
          </p:nvPr>
        </p:nvSpPr>
        <p:spPr>
          <a:xfrm>
            <a:off x="10464800" y="1530350"/>
            <a:ext cx="12661900" cy="10922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9"/>
            </a:lvl1pPr>
          </a:lstStyle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5800" cap="all" spc="116"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>
            <a:spLocks noGrp="1"/>
          </p:cNvSpPr>
          <p:nvPr>
            <p:ph type="body" sz="quarter" idx="13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图像"/>
          <p:cNvSpPr>
            <a:spLocks noGrp="1"/>
          </p:cNvSpPr>
          <p:nvPr>
            <p:ph type="pic" sz="half" idx="13"/>
          </p:nvPr>
        </p:nvSpPr>
        <p:spPr>
          <a:xfrm>
            <a:off x="10464800" y="3289300"/>
            <a:ext cx="12636500" cy="91694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Lorem ipsum"/>
          <p:cNvSpPr txBox="1">
            <a:spLocks noGrp="1"/>
          </p:cNvSpPr>
          <p:nvPr>
            <p:ph type="body" sz="quarter" idx="14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r>
              <a:t>Lorem ipsum</a:t>
            </a:r>
          </a:p>
        </p:txBody>
      </p:sp>
      <p:sp>
        <p:nvSpPr>
          <p:cNvPr id="8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  <a:defRPr sz="3500" spc="70"/>
            </a:lvl1pPr>
            <a:lvl2pPr>
              <a:spcBef>
                <a:spcPts val="4000"/>
              </a:spcBef>
              <a:defRPr sz="3500" spc="70"/>
            </a:lvl2pPr>
            <a:lvl3pPr>
              <a:spcBef>
                <a:spcPts val="4000"/>
              </a:spcBef>
              <a:defRPr sz="3500" spc="70"/>
            </a:lvl3pPr>
            <a:lvl4pPr>
              <a:spcBef>
                <a:spcPts val="4000"/>
              </a:spcBef>
              <a:defRPr sz="3500" spc="70"/>
            </a:lvl4pPr>
            <a:lvl5pPr>
              <a:spcBef>
                <a:spcPts val="4000"/>
              </a:spcBef>
              <a:defRPr sz="3500" spc="7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85750"/>
            <a:ext cx="431293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76354" y="12973050"/>
            <a:ext cx="431293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sp>
        <p:nvSpPr>
          <p:cNvPr id="4" name="矩形 3"/>
          <p:cNvSpPr/>
          <p:nvPr/>
        </p:nvSpPr>
        <p:spPr>
          <a:xfrm>
            <a:off x="3795514" y="4265995"/>
            <a:ext cx="18108881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66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</a:rPr>
              <a:t>Using customer lifetime value and neural networks to improve the prediction of bank deposit subscription </a:t>
            </a:r>
            <a:r>
              <a:rPr lang="en-US" altLang="zh-CN" sz="6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</a:rPr>
              <a:t>in telemarketing  campaigns</a:t>
            </a:r>
            <a:endParaRPr lang="zh-CN" altLang="en-US" sz="66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84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249" y="1156395"/>
            <a:ext cx="10186148" cy="111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3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sp>
        <p:nvSpPr>
          <p:cNvPr id="7" name="矩形 6"/>
          <p:cNvSpPr/>
          <p:nvPr/>
        </p:nvSpPr>
        <p:spPr>
          <a:xfrm>
            <a:off x="9497066" y="4534936"/>
            <a:ext cx="7876533" cy="26468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zh-CN" altLang="en-US" sz="166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</a:rPr>
              <a:t>谢谢！</a:t>
            </a:r>
            <a:endParaRPr lang="zh-CN" altLang="en-US" sz="166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267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sp>
        <p:nvSpPr>
          <p:cNvPr id="4" name="矩形 3"/>
          <p:cNvSpPr/>
          <p:nvPr/>
        </p:nvSpPr>
        <p:spPr>
          <a:xfrm>
            <a:off x="2582655" y="2168253"/>
            <a:ext cx="2020662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  <a:sym typeface="Wingdings" panose="05000000000000000000" pitchFamily="2" charset="2"/>
              </a:rPr>
              <a:t> </a:t>
            </a:r>
            <a:r>
              <a:rPr lang="en-US" altLang="zh-CN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</a:rPr>
              <a:t>performing </a:t>
            </a:r>
            <a:r>
              <a:rPr lang="en-US" altLang="zh-CN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</a:rPr>
              <a:t>a feature forward selection procedure, in an attempt to enhance the original model (from the previous research) by adding client history features, such as RFM.</a:t>
            </a:r>
            <a:endParaRPr lang="zh-CN" alt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82655" y="4855651"/>
            <a:ext cx="2020662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  <a:sym typeface="Wingdings" panose="05000000000000000000" pitchFamily="2" charset="2"/>
              </a:rPr>
              <a:t> comparing </a:t>
            </a:r>
            <a:r>
              <a:rPr lang="en-US" altLang="zh-CN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  <a:sym typeface="Wingdings" panose="05000000000000000000" pitchFamily="2" charset="2"/>
              </a:rPr>
              <a:t>the proposed approach with previous research (used as a baseline) and analyze the improvement achieved in the light of LTV relevance.</a:t>
            </a:r>
            <a:endParaRPr lang="zh-CN" alt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582655" y="7602388"/>
            <a:ext cx="2020662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4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  <a:sym typeface="Wingdings" panose="05000000000000000000" pitchFamily="2" charset="2"/>
              </a:rPr>
              <a:t> finally</a:t>
            </a:r>
            <a:r>
              <a:rPr lang="en-US" altLang="zh-CN" sz="4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haroni" panose="02010803020104030203" pitchFamily="2" charset="-79"/>
                <a:sym typeface="Wingdings" panose="05000000000000000000" pitchFamily="2" charset="2"/>
              </a:rPr>
              <a:t>, showing how the model using customer history information might benefit the bank telemarketing business in terms of targeting.</a:t>
            </a:r>
            <a:endParaRPr lang="zh-CN" altLang="en-US" sz="44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45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093" y="1315569"/>
            <a:ext cx="8072437" cy="101148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4448" y="3577323"/>
            <a:ext cx="9215289" cy="6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0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15" y="1153365"/>
            <a:ext cx="7484854" cy="108724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0003" y="3619396"/>
            <a:ext cx="8517031" cy="63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6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09" y="257162"/>
            <a:ext cx="9759229" cy="120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811" y="1216445"/>
            <a:ext cx="10092266" cy="110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921" y="439092"/>
            <a:ext cx="10450326" cy="1158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444" y="894509"/>
            <a:ext cx="11289367" cy="109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圆角矩形" descr="圆角矩形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821" y="12413444"/>
            <a:ext cx="22424385" cy="579397"/>
          </a:xfrm>
          <a:prstGeom prst="rect">
            <a:avLst/>
          </a:prstGeom>
          <a:effectLst/>
        </p:spPr>
      </p:pic>
      <p:grpSp>
        <p:nvGrpSpPr>
          <p:cNvPr id="177" name="星形"/>
          <p:cNvGrpSpPr/>
          <p:nvPr/>
        </p:nvGrpSpPr>
        <p:grpSpPr>
          <a:xfrm>
            <a:off x="22668825" y="12025860"/>
            <a:ext cx="1145414" cy="1049764"/>
            <a:chOff x="0" y="0"/>
            <a:chExt cx="1145413" cy="1049762"/>
          </a:xfrm>
        </p:grpSpPr>
        <p:sp>
          <p:nvSpPr>
            <p:cNvPr id="176" name="星形"/>
            <p:cNvSpPr/>
            <p:nvPr/>
          </p:nvSpPr>
          <p:spPr>
            <a:xfrm>
              <a:off x="120452" y="119649"/>
              <a:ext cx="904510" cy="832187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solidFill>
              <a:srgbClr val="F6F5F1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cap="all" spc="48">
                  <a:latin typeface="+mn-lt"/>
                  <a:ea typeface="+mn-ea"/>
                  <a:cs typeface="+mn-cs"/>
                  <a:sym typeface="Baskerville"/>
                </a:defRPr>
              </a:pPr>
              <a:endParaRPr/>
            </a:p>
          </p:txBody>
        </p:sp>
        <p:pic>
          <p:nvPicPr>
            <p:cNvPr id="175" name="星形" descr="星形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45414" cy="1049763"/>
            </a:xfrm>
            <a:prstGeom prst="rect">
              <a:avLst/>
            </a:prstGeom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588" y="2019300"/>
            <a:ext cx="11703424" cy="93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all" spc="48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100</Words>
  <Application>Microsoft Office PowerPoint</Application>
  <PresentationFormat>自定义</PresentationFormat>
  <Paragraphs>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Avenir Medium</vt:lpstr>
      <vt:lpstr>Baskerville</vt:lpstr>
      <vt:lpstr>Baskerville SemiBold</vt:lpstr>
      <vt:lpstr>Helvetica Neue</vt:lpstr>
      <vt:lpstr>宋体</vt:lpstr>
      <vt:lpstr>Aharoni</vt:lpstr>
      <vt:lpstr>Wingdings</vt:lpstr>
      <vt:lpstr>New_Template8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guxiaobao</dc:creator>
  <cp:lastModifiedBy>guxiaobao</cp:lastModifiedBy>
  <cp:revision>78</cp:revision>
  <dcterms:modified xsi:type="dcterms:W3CDTF">2019-10-29T08:35:59Z</dcterms:modified>
</cp:coreProperties>
</file>